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0" r:id="rId4"/>
    <p:sldId id="301" r:id="rId5"/>
    <p:sldId id="272" r:id="rId6"/>
    <p:sldId id="275" r:id="rId7"/>
    <p:sldId id="273" r:id="rId8"/>
    <p:sldId id="302" r:id="rId9"/>
    <p:sldId id="277" r:id="rId10"/>
    <p:sldId id="304" r:id="rId11"/>
    <p:sldId id="303" r:id="rId12"/>
    <p:sldId id="305" r:id="rId13"/>
    <p:sldId id="306" r:id="rId14"/>
    <p:sldId id="307" r:id="rId15"/>
    <p:sldId id="325" r:id="rId16"/>
    <p:sldId id="311" r:id="rId17"/>
    <p:sldId id="281" r:id="rId18"/>
    <p:sldId id="282" r:id="rId19"/>
    <p:sldId id="283" r:id="rId20"/>
    <p:sldId id="284" r:id="rId21"/>
    <p:sldId id="285" r:id="rId22"/>
    <p:sldId id="286" r:id="rId23"/>
    <p:sldId id="312" r:id="rId24"/>
    <p:sldId id="313" r:id="rId25"/>
    <p:sldId id="289" r:id="rId26"/>
    <p:sldId id="314" r:id="rId27"/>
    <p:sldId id="315" r:id="rId28"/>
    <p:sldId id="316" r:id="rId29"/>
    <p:sldId id="279" r:id="rId30"/>
    <p:sldId id="317" r:id="rId31"/>
    <p:sldId id="341" r:id="rId32"/>
    <p:sldId id="327" r:id="rId33"/>
    <p:sldId id="333" r:id="rId34"/>
    <p:sldId id="328" r:id="rId35"/>
    <p:sldId id="332" r:id="rId36"/>
    <p:sldId id="331" r:id="rId37"/>
    <p:sldId id="329" r:id="rId38"/>
    <p:sldId id="339" r:id="rId39"/>
    <p:sldId id="340" r:id="rId40"/>
    <p:sldId id="334" r:id="rId41"/>
    <p:sldId id="335" r:id="rId42"/>
    <p:sldId id="336" r:id="rId43"/>
    <p:sldId id="338" r:id="rId44"/>
    <p:sldId id="337" r:id="rId45"/>
    <p:sldId id="324" r:id="rId46"/>
    <p:sldId id="318" r:id="rId47"/>
    <p:sldId id="319" r:id="rId48"/>
    <p:sldId id="320" r:id="rId49"/>
    <p:sldId id="322" r:id="rId50"/>
    <p:sldId id="326" r:id="rId51"/>
    <p:sldId id="266" r:id="rId52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54"/>
    </p:embeddedFont>
    <p:embeddedFont>
      <p:font typeface="나눔스퀘어라운드 Light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mbria Math" panose="02040503050406030204" pitchFamily="18" charset="0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292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1429" userDrawn="1">
          <p15:clr>
            <a:srgbClr val="A4A3A4"/>
          </p15:clr>
        </p15:guide>
        <p15:guide id="7" pos="3152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FCF"/>
    <a:srgbClr val="FF6969"/>
    <a:srgbClr val="FFD1D1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2" autoAdjust="0"/>
    <p:restoredTop sz="92740" autoAdjust="0"/>
  </p:normalViewPr>
  <p:slideViewPr>
    <p:cSldViewPr showGuides="1">
      <p:cViewPr varScale="1">
        <p:scale>
          <a:sx n="101" d="100"/>
          <a:sy n="101" d="100"/>
        </p:scale>
        <p:origin x="816" y="77"/>
      </p:cViewPr>
      <p:guideLst>
        <p:guide orient="horz" pos="2391"/>
        <p:guide orient="horz" pos="1166"/>
        <p:guide pos="1292"/>
        <p:guide pos="612"/>
        <p:guide pos="1429"/>
        <p:guide pos="3152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7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01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9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DDARAWA [Implementation]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58547" y="451596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258547" y="4197527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670195" cy="369332"/>
            <a:chOff x="3923928" y="1310956"/>
            <a:chExt cx="50930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323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Population</a:t>
              </a:r>
            </a:p>
          </p:txBody>
        </p:sp>
      </p:grpSp>
      <p:pic>
        <p:nvPicPr>
          <p:cNvPr id="8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17C65F41-4494-491A-B029-79ECE7B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7534"/>
            <a:ext cx="1872208" cy="7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1DB6B0-83B4-4A5A-AC89-B8FE8897F057}"/>
              </a:ext>
            </a:extLst>
          </p:cNvPr>
          <p:cNvSpPr/>
          <p:nvPr/>
        </p:nvSpPr>
        <p:spPr>
          <a:xfrm>
            <a:off x="467544" y="627534"/>
            <a:ext cx="3240360" cy="432048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CAE35-4435-4ED7-90EC-00FE7E16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" y="1275606"/>
            <a:ext cx="2038167" cy="3520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FF315C-D876-4BBD-8378-6FDD24F90BDA}"/>
              </a:ext>
            </a:extLst>
          </p:cNvPr>
          <p:cNvSpPr/>
          <p:nvPr/>
        </p:nvSpPr>
        <p:spPr>
          <a:xfrm>
            <a:off x="1475656" y="249974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D8A21A-D673-410F-A93E-ED95DCD4ABF3}"/>
              </a:ext>
            </a:extLst>
          </p:cNvPr>
          <p:cNvSpPr/>
          <p:nvPr/>
        </p:nvSpPr>
        <p:spPr>
          <a:xfrm>
            <a:off x="1475656" y="362981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97C7EA-84C9-48CC-AC03-5BBB1978D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785" y="635541"/>
            <a:ext cx="718188" cy="4160536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9E8F1-71F7-4C87-AA81-20C223949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891" y="1235190"/>
            <a:ext cx="3489907" cy="267312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65661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461419" cy="369332"/>
            <a:chOff x="3923928" y="1310956"/>
            <a:chExt cx="48033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4426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F31B69-28BF-4F53-8418-FFC432507C55}"/>
              </a:ext>
            </a:extLst>
          </p:cNvPr>
          <p:cNvGrpSpPr/>
          <p:nvPr/>
        </p:nvGrpSpPr>
        <p:grpSpPr>
          <a:xfrm>
            <a:off x="214594" y="843558"/>
            <a:ext cx="3124468" cy="3888432"/>
            <a:chOff x="467544" y="627534"/>
            <a:chExt cx="3124468" cy="3888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33E33C-5079-4BDB-9C93-FEAFC858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1419622"/>
              <a:ext cx="2413385" cy="2747418"/>
            </a:xfrm>
            <a:prstGeom prst="rect">
              <a:avLst/>
            </a:prstGeom>
          </p:spPr>
        </p:pic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611CA8-E64C-4C98-B114-3C73E3AA2898}"/>
              </a:ext>
            </a:extLst>
          </p:cNvPr>
          <p:cNvGrpSpPr/>
          <p:nvPr/>
        </p:nvGrpSpPr>
        <p:grpSpPr>
          <a:xfrm>
            <a:off x="3718605" y="1707654"/>
            <a:ext cx="5154068" cy="1368152"/>
            <a:chOff x="3718605" y="744047"/>
            <a:chExt cx="5154068" cy="1368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6822B-7EF3-4FD2-ABF8-45FB0FA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8605" y="744047"/>
              <a:ext cx="5154068" cy="1368152"/>
            </a:xfrm>
            <a:prstGeom prst="rect">
              <a:avLst/>
            </a:prstGeom>
            <a:ln w="28575">
              <a:solidFill>
                <a:srgbClr val="FF6969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B7CE93-321D-49CD-88C9-D3C09F83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288" y="1690303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84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4259715" cy="369332"/>
            <a:chOff x="3923928" y="1310956"/>
            <a:chExt cx="59111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55504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 (Seoul)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E15F-A3ED-43CF-A7ED-4B5B24AD53D7}"/>
              </a:ext>
            </a:extLst>
          </p:cNvPr>
          <p:cNvGrpSpPr/>
          <p:nvPr/>
        </p:nvGrpSpPr>
        <p:grpSpPr>
          <a:xfrm>
            <a:off x="285376" y="762228"/>
            <a:ext cx="3124468" cy="3888432"/>
            <a:chOff x="467544" y="627534"/>
            <a:chExt cx="3124468" cy="3888432"/>
          </a:xfrm>
        </p:grpSpPr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C45BF2-EE6E-4110-BD3F-F302E84C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37" y="1779662"/>
              <a:ext cx="2871281" cy="19019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C9CD95-7324-471A-A389-C8199636C05B}"/>
              </a:ext>
            </a:extLst>
          </p:cNvPr>
          <p:cNvGrpSpPr/>
          <p:nvPr/>
        </p:nvGrpSpPr>
        <p:grpSpPr>
          <a:xfrm>
            <a:off x="3586658" y="1806344"/>
            <a:ext cx="5271966" cy="1800200"/>
            <a:chOff x="3568586" y="1486928"/>
            <a:chExt cx="5271966" cy="1800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457D71-D610-407A-88D4-AF544ED73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80"/>
            <a:stretch/>
          </p:blipFill>
          <p:spPr>
            <a:xfrm>
              <a:off x="3568586" y="1486928"/>
              <a:ext cx="5271966" cy="1800200"/>
            </a:xfrm>
            <a:prstGeom prst="rect">
              <a:avLst/>
            </a:prstGeom>
            <a:ln w="19050">
              <a:solidFill>
                <a:srgbClr val="FF6969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64075-DC00-4060-A9F7-FC236CB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30" y="2715766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3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69912" cy="369332"/>
            <a:chOff x="3923928" y="1310956"/>
            <a:chExt cx="398251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2185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City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5F2746-DD9A-46AC-99B2-9FE3D12F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77587"/>
              </p:ext>
            </p:extLst>
          </p:nvPr>
        </p:nvGraphicFramePr>
        <p:xfrm>
          <a:off x="3275856" y="627534"/>
          <a:ext cx="5555018" cy="4066092"/>
        </p:xfrm>
        <a:graphic>
          <a:graphicData uri="http://schemas.openxmlformats.org/drawingml/2006/table">
            <a:tbl>
              <a:tblPr/>
              <a:tblGrid>
                <a:gridCol w="916484">
                  <a:extLst>
                    <a:ext uri="{9D8B030D-6E8A-4147-A177-3AD203B41FA5}">
                      <a16:colId xmlns:a16="http://schemas.microsoft.com/office/drawing/2014/main" val="3409190757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80893683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26696213"/>
                    </a:ext>
                  </a:extLst>
                </a:gridCol>
                <a:gridCol w="1542161">
                  <a:extLst>
                    <a:ext uri="{9D8B030D-6E8A-4147-A177-3AD203B41FA5}">
                      <a16:colId xmlns:a16="http://schemas.microsoft.com/office/drawing/2014/main" val="3581324241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390409465"/>
                    </a:ext>
                  </a:extLst>
                </a:gridCol>
              </a:tblGrid>
              <a:tr h="1524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미세먼지 측정소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인구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843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37.6687738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127.0470706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111171 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11320660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885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37.6396099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127.0256575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111291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11305590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168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37.6541917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127.056793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11350560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959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37.6026957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126.9291119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910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37.589116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127.0182146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11290580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6932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37.6065602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127.0926519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11260520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3649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37.5791158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126.9367789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111191 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11410520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7678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37.5729503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126.9793579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11110530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740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37.5743682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127.0400189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11230710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9754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37.5637561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126.9084211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111201 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11440590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67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37.5640907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126.9979403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11140520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0823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37.5633415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127.0371025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11200520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1100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37.5384843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127.0822938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11215710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4386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용산구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37.5384272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126.9654442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111131 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158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37.5509786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126.8495382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111212 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11500510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3419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37.5263715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126.8962283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11560540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082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37.512402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126.9392525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11590520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621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37.4837121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127.0324112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11650510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5906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37.5172363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127.0473248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2938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37.5145437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127.1065971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111273 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11710510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057282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37.5301251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127.123762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111274 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11740515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339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37.5168721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126.8663985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111301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16621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37.4954031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126.887369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11530510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2671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37.4518527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126.9020358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11545510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3708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37.4784063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126.9516133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11620525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083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565F9-7345-40AC-8323-04E27DB11A6A}"/>
              </a:ext>
            </a:extLst>
          </p:cNvPr>
          <p:cNvSpPr/>
          <p:nvPr/>
        </p:nvSpPr>
        <p:spPr>
          <a:xfrm>
            <a:off x="596180" y="3291830"/>
            <a:ext cx="25922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서울 행정 구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25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 descr="ìì¸ ì§ëì ëí ì´ë¯¸ì§ ê²ìê²°ê³¼">
            <a:extLst>
              <a:ext uri="{FF2B5EF4-FFF2-40B4-BE49-F238E27FC236}">
                <a16:creationId xmlns:a16="http://schemas.microsoft.com/office/drawing/2014/main" id="{80ACA22A-66AB-4AF6-B19F-9C92C01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275606"/>
            <a:ext cx="246365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4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Place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4F6278-C302-46C8-BCBA-2D074F36F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53910"/>
              </p:ext>
            </p:extLst>
          </p:nvPr>
        </p:nvGraphicFramePr>
        <p:xfrm>
          <a:off x="2195736" y="1419622"/>
          <a:ext cx="6768756" cy="2805212"/>
        </p:xfrm>
        <a:graphic>
          <a:graphicData uri="http://schemas.openxmlformats.org/drawingml/2006/table">
            <a:tbl>
              <a:tblPr/>
              <a:tblGrid>
                <a:gridCol w="540032">
                  <a:extLst>
                    <a:ext uri="{9D8B030D-6E8A-4147-A177-3AD203B41FA5}">
                      <a16:colId xmlns:a16="http://schemas.microsoft.com/office/drawing/2014/main" val="3674801275"/>
                    </a:ext>
                  </a:extLst>
                </a:gridCol>
                <a:gridCol w="783046">
                  <a:extLst>
                    <a:ext uri="{9D8B030D-6E8A-4147-A177-3AD203B41FA5}">
                      <a16:colId xmlns:a16="http://schemas.microsoft.com/office/drawing/2014/main" val="224250908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654397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1267269819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163616510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7253925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47821228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425358789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535627113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306061286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441442244"/>
                    </a:ext>
                  </a:extLst>
                </a:gridCol>
                <a:gridCol w="1918192">
                  <a:extLst>
                    <a:ext uri="{9D8B030D-6E8A-4147-A177-3AD203B41FA5}">
                      <a16:colId xmlns:a16="http://schemas.microsoft.com/office/drawing/2014/main" val="69428467"/>
                    </a:ext>
                  </a:extLst>
                </a:gridCol>
              </a:tblGrid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489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2711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황주집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37.6400815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127.0282779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02-903-6275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줄서서 먹는 소곱창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16613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홍익짬뽕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37.6385114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127.0231996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02-902-9993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미니탕수육이 맛있는 중식당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2074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천회초밥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37.6417364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127.0221433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02-6094-7894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맛좋고 서비스 좋은 수유 초밥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4626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피자몰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37.6136586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127.0304432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02-6416-4296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와이스퀘어 피자몰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다양한 피자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04828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수유손칼국수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37.6439312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127.0283411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14:50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20:20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02-905-9949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비오는날 땡기는 칼국수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23284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놀거리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130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6919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더코드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노원구 상계로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경일빌딩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37.6568725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127.0651212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02-932-6689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즐거운 방탈출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92653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아트스페이스 그로브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10-5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37.6353883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127.0241651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02-322-3216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젊은이들을 위해 마련된 전시공간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814652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솔밭근린공원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서울 강북구 삼양로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561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37.6529618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127.0122387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02-901-6939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힐링할 수 있는 조용한 산책공간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855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최고급 힐링을 할 수 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72511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놀숲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37.6379808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127.0241912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02-936-7999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지금까지 커피만 즐길 수 있던 카페와는 다른 만화책도 보고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맛있는 간식도 있는 차원이 다른 문화카페 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3820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롯데시네마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</a:t>
                      </a:r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도봉로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37.6356724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127.0238758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1544-8855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982691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37.6339026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127.0237438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75405"/>
                  </a:ext>
                </a:extLst>
              </a:tr>
              <a:tr h="8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37.642358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127.0297598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59987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4692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22489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소희네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37.6156824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127.030674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010-6582-7859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수제 </a:t>
                      </a:r>
                      <a:r>
                        <a:rPr lang="ko-KR" altLang="en-US" sz="500" b="0" i="0" u="none" strike="noStrike" dirty="0" err="1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마카롱이</a:t>
                      </a:r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 맛있는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03335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어니언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솔매로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37.6241045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127.0284021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070-7816-2714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성수에서 핫하다는 팡도르 먹으러 미아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999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 가능한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60997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칠복상회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한천로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132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37.6394057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127.0284952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인스타에서 인기가 좋은 예쁜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90460"/>
                  </a:ext>
                </a:extLst>
              </a:tr>
              <a:tr h="83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꿈꾸는 타자기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솔샘로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37.6163547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127.0288292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02-988-4862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자기 고양이가 있는 아늑한 북카페입니다</a:t>
                      </a:r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320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811CFA-0E96-4548-B11C-2D1715E64557}"/>
              </a:ext>
            </a:extLst>
          </p:cNvPr>
          <p:cNvSpPr txBox="1"/>
          <p:nvPr/>
        </p:nvSpPr>
        <p:spPr>
          <a:xfrm>
            <a:off x="3635896" y="7484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강북구 예시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730D1-61F0-4089-89A0-CADDFC38C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4222"/>
              </p:ext>
            </p:extLst>
          </p:nvPr>
        </p:nvGraphicFramePr>
        <p:xfrm>
          <a:off x="333245" y="1425828"/>
          <a:ext cx="1698491" cy="2799000"/>
        </p:xfrm>
        <a:graphic>
          <a:graphicData uri="http://schemas.openxmlformats.org/drawingml/2006/table">
            <a:tbl>
              <a:tblPr/>
              <a:tblGrid>
                <a:gridCol w="824782">
                  <a:extLst>
                    <a:ext uri="{9D8B030D-6E8A-4147-A177-3AD203B41FA5}">
                      <a16:colId xmlns:a16="http://schemas.microsoft.com/office/drawing/2014/main" val="4144267041"/>
                    </a:ext>
                  </a:extLst>
                </a:gridCol>
                <a:gridCol w="873709">
                  <a:extLst>
                    <a:ext uri="{9D8B030D-6E8A-4147-A177-3AD203B41FA5}">
                      <a16:colId xmlns:a16="http://schemas.microsoft.com/office/drawing/2014/main" val="153779528"/>
                    </a:ext>
                  </a:extLst>
                </a:gridCol>
              </a:tblGrid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3272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48412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3147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3270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922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놀거리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76791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활동적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8323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4199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산책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086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만들기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95323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232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26694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081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디저트 맛집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81788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795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6291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사진찍기 좋은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424314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이색카페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99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37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273595" cy="369332"/>
            <a:chOff x="3923928" y="1310956"/>
            <a:chExt cx="31550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7943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1234-C75C-4983-902E-D3C65F8E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699542"/>
            <a:ext cx="3312368" cy="42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43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73945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2FC6DA-9174-4522-8276-3694C6D1E855}"/>
              </a:ext>
            </a:extLst>
          </p:cNvPr>
          <p:cNvSpPr/>
          <p:nvPr/>
        </p:nvSpPr>
        <p:spPr>
          <a:xfrm>
            <a:off x="6683434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261105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104202" y="904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104202" y="2387115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439351" y="1847478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472354" y="3143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104201" y="4031392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4880066" y="3296020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4736051" y="184747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441232" y="1523620"/>
            <a:ext cx="0" cy="86349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311395" y="2376261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554125" y="2915897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441231" y="3006622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6778261" y="2157232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6679547" y="2915897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45056D-07C1-4753-A0E5-E4C04E9A63A0}"/>
              </a:ext>
            </a:extLst>
          </p:cNvPr>
          <p:cNvCxnSpPr>
            <a:cxnSpLocks/>
            <a:stCxn id="3" idx="2"/>
            <a:endCxn id="29" idx="7"/>
          </p:cNvCxnSpPr>
          <p:nvPr/>
        </p:nvCxnSpPr>
        <p:spPr>
          <a:xfrm flipH="1">
            <a:off x="5311395" y="1213867"/>
            <a:ext cx="792807" cy="7243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E7A6BF-65E8-4851-B1CF-92A6DCBB3373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flipH="1" flipV="1">
            <a:off x="5073080" y="2466986"/>
            <a:ext cx="144016" cy="82903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6126E4-0787-4D6C-8026-8390027894F7}"/>
              </a:ext>
            </a:extLst>
          </p:cNvPr>
          <p:cNvCxnSpPr>
            <a:cxnSpLocks/>
            <a:stCxn id="27" idx="2"/>
            <a:endCxn id="28" idx="5"/>
          </p:cNvCxnSpPr>
          <p:nvPr/>
        </p:nvCxnSpPr>
        <p:spPr>
          <a:xfrm flipH="1" flipV="1">
            <a:off x="5455411" y="3824802"/>
            <a:ext cx="648790" cy="51634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D2A775-7028-4CDD-B4E9-C610451CFAFF}"/>
              </a:ext>
            </a:extLst>
          </p:cNvPr>
          <p:cNvCxnSpPr>
            <a:cxnSpLocks/>
            <a:stCxn id="26" idx="4"/>
            <a:endCxn id="27" idx="6"/>
          </p:cNvCxnSpPr>
          <p:nvPr/>
        </p:nvCxnSpPr>
        <p:spPr>
          <a:xfrm flipH="1">
            <a:off x="6778260" y="3762620"/>
            <a:ext cx="1031124" cy="578526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D48D8C3-FAD8-4A21-8E1C-1DC6F06459EC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H="1" flipV="1">
            <a:off x="7776381" y="2466985"/>
            <a:ext cx="33003" cy="67612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094E5C-A78F-4BB4-B93C-458235851857}"/>
              </a:ext>
            </a:extLst>
          </p:cNvPr>
          <p:cNvCxnSpPr>
            <a:cxnSpLocks/>
            <a:stCxn id="3" idx="6"/>
            <a:endCxn id="25" idx="0"/>
          </p:cNvCxnSpPr>
          <p:nvPr/>
        </p:nvCxnSpPr>
        <p:spPr>
          <a:xfrm>
            <a:off x="6778261" y="1213867"/>
            <a:ext cx="998120" cy="633611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A671A12-1E21-4DAD-BC00-9165C4F32D7A}"/>
              </a:ext>
            </a:extLst>
          </p:cNvPr>
          <p:cNvSpPr txBox="1"/>
          <p:nvPr/>
        </p:nvSpPr>
        <p:spPr>
          <a:xfrm>
            <a:off x="5154050" y="4780706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26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444208" y="798094"/>
            <a:ext cx="674059" cy="619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444208" y="2281096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779357" y="1741459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812360" y="3037094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444207" y="392537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5220072" y="3190001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5076057" y="174146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781238" y="1417601"/>
            <a:ext cx="0" cy="863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651401" y="2270242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894131" y="2809878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781237" y="2900603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7118267" y="2051213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7019553" y="2809878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7D86E-21CC-45D4-B26C-75D18458BA9A}"/>
              </a:ext>
            </a:extLst>
          </p:cNvPr>
          <p:cNvSpPr/>
          <p:nvPr/>
        </p:nvSpPr>
        <p:spPr>
          <a:xfrm>
            <a:off x="5870099" y="290060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8FBA50-C5EA-4E87-9DE0-446753F3A4B7}"/>
              </a:ext>
            </a:extLst>
          </p:cNvPr>
          <p:cNvSpPr/>
          <p:nvPr/>
        </p:nvSpPr>
        <p:spPr>
          <a:xfrm>
            <a:off x="6063429" y="219771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6DE9FA-BECC-42A1-9359-6FB8F0B2F707}"/>
              </a:ext>
            </a:extLst>
          </p:cNvPr>
          <p:cNvSpPr/>
          <p:nvPr/>
        </p:nvSpPr>
        <p:spPr>
          <a:xfrm>
            <a:off x="6806772" y="181265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622831-06E4-4A5E-A922-3DB41E9FCB9E}"/>
              </a:ext>
            </a:extLst>
          </p:cNvPr>
          <p:cNvSpPr/>
          <p:nvPr/>
        </p:nvSpPr>
        <p:spPr>
          <a:xfrm>
            <a:off x="7406099" y="242627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B23072-BD61-458E-80E1-2D1BFDCD1771}"/>
              </a:ext>
            </a:extLst>
          </p:cNvPr>
          <p:cNvSpPr/>
          <p:nvPr/>
        </p:nvSpPr>
        <p:spPr>
          <a:xfrm>
            <a:off x="7230730" y="316221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8A3B12-C33E-491B-BA26-DDD13698EE20}"/>
              </a:ext>
            </a:extLst>
          </p:cNvPr>
          <p:cNvSpPr/>
          <p:nvPr/>
        </p:nvSpPr>
        <p:spPr>
          <a:xfrm>
            <a:off x="6536954" y="345717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C56B2-274C-4CE1-B192-DC2ACBB1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2" y="798094"/>
            <a:ext cx="4267217" cy="3921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CC769-4328-4D1B-AAF6-16C8D79A8690}"/>
              </a:ext>
            </a:extLst>
          </p:cNvPr>
          <p:cNvSpPr/>
          <p:nvPr/>
        </p:nvSpPr>
        <p:spPr>
          <a:xfrm>
            <a:off x="465322" y="4443958"/>
            <a:ext cx="2090454" cy="276067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5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521279" y="3610638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FINE</a:t>
              </a:r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DUST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6C50FB-4894-409B-BF20-CC7B9DA15B5E}"/>
              </a:ext>
            </a:extLst>
          </p:cNvPr>
          <p:cNvSpPr/>
          <p:nvPr/>
        </p:nvSpPr>
        <p:spPr>
          <a:xfrm>
            <a:off x="4427012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72544C-713C-407D-B3CF-40362102C076}"/>
              </a:ext>
            </a:extLst>
          </p:cNvPr>
          <p:cNvSpPr/>
          <p:nvPr/>
        </p:nvSpPr>
        <p:spPr>
          <a:xfrm>
            <a:off x="6650857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75296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4572000" y="2669336"/>
            <a:ext cx="44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 설정 위한 </a:t>
            </a:r>
            <a:r>
              <a:rPr lang="ko-KR" altLang="en-US" sz="2000" dirty="0">
                <a:solidFill>
                  <a:srgbClr val="FF69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우선순위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1F21A6-9345-4F7F-AF5C-048AA3F13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2" y="2390025"/>
            <a:ext cx="294035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99831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43520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177251" y="255019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순위 없음</a:t>
            </a:r>
          </a:p>
        </p:txBody>
      </p:sp>
    </p:spTree>
    <p:extLst>
      <p:ext uri="{BB962C8B-B14F-4D97-AF65-F5344CB8AC3E}">
        <p14:creationId xmlns:p14="http://schemas.microsoft.com/office/powerpoint/2010/main" val="397796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107511" y="2529179"/>
            <a:ext cx="408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C2520-7611-4410-9EB3-C5BEA39464DB}"/>
              </a:ext>
            </a:extLst>
          </p:cNvPr>
          <p:cNvGrpSpPr/>
          <p:nvPr/>
        </p:nvGrpSpPr>
        <p:grpSpPr>
          <a:xfrm>
            <a:off x="1547664" y="2404092"/>
            <a:ext cx="6548027" cy="666790"/>
            <a:chOff x="1297986" y="2564616"/>
            <a:chExt cx="6548027" cy="66679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7CE1D1-7716-4967-993F-6338348B886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21" y="2885686"/>
              <a:ext cx="5899557" cy="0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F3E87-4A31-4DB5-9009-02B858B79E40}"/>
                </a:ext>
              </a:extLst>
            </p:cNvPr>
            <p:cNvSpPr/>
            <p:nvPr/>
          </p:nvSpPr>
          <p:spPr>
            <a:xfrm>
              <a:off x="3172366" y="2575933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맛집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424A792-2838-4D6E-8B18-ABFB4C969197}"/>
                </a:ext>
              </a:extLst>
            </p:cNvPr>
            <p:cNvSpPr/>
            <p:nvPr/>
          </p:nvSpPr>
          <p:spPr>
            <a:xfrm>
              <a:off x="1297986" y="2564616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START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BB9AF9-4A1D-435C-9646-C5F7B132E9DB}"/>
                </a:ext>
              </a:extLst>
            </p:cNvPr>
            <p:cNvSpPr/>
            <p:nvPr/>
          </p:nvSpPr>
          <p:spPr>
            <a:xfrm>
              <a:off x="5323164" y="2603367"/>
              <a:ext cx="674058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놀거리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7D944F-17C7-4B9F-B345-6E57966B1170}"/>
                </a:ext>
              </a:extLst>
            </p:cNvPr>
            <p:cNvSpPr/>
            <p:nvPr/>
          </p:nvSpPr>
          <p:spPr>
            <a:xfrm>
              <a:off x="7197542" y="2611899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END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9C5171-5376-44E4-9DF4-05FD350E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448265"/>
            <a:ext cx="2066925" cy="590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35653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08923" y="2902802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00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6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220124">
            <a:off x="5014521" y="326366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 rot="20783944">
            <a:off x="5063010" y="285510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3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stCxn id="43" idx="6"/>
            <a:endCxn id="50" idx="2"/>
          </p:cNvCxnSpPr>
          <p:nvPr/>
        </p:nvCxnSpPr>
        <p:spPr>
          <a:xfrm flipV="1">
            <a:off x="4824684" y="3182100"/>
            <a:ext cx="1162952" cy="17847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87636" y="2966863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853790" y="3592252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stCxn id="43" idx="5"/>
            <a:endCxn id="51" idx="2"/>
          </p:cNvCxnSpPr>
          <p:nvPr/>
        </p:nvCxnSpPr>
        <p:spPr>
          <a:xfrm>
            <a:off x="4726840" y="3428581"/>
            <a:ext cx="1126950" cy="3789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960535">
            <a:off x="5005608" y="3401784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>
            <a:off x="5063129" y="294559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5C1ADFE-59BD-44B7-A3E4-D39D5DE0B330}"/>
              </a:ext>
            </a:extLst>
          </p:cNvPr>
          <p:cNvSpPr/>
          <p:nvPr/>
        </p:nvSpPr>
        <p:spPr>
          <a:xfrm>
            <a:off x="7968125" y="211236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END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6A2D208-E927-4E25-AD5B-FD9580EDD1E5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 flipV="1">
            <a:off x="6407356" y="2422120"/>
            <a:ext cx="1560769" cy="3085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440187-581A-42A6-829A-178D0C59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88" y="3316074"/>
            <a:ext cx="2163473" cy="1791411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0358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스코파더쉐프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플랜테리어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4550B-BA45-4397-AA6E-63AA344B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95" y="4101193"/>
            <a:ext cx="1704975" cy="971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48003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8"/>
            <a:ext cx="2788095" cy="369332"/>
            <a:chOff x="3923928" y="1310956"/>
            <a:chExt cx="3868986" cy="539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508325" cy="53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(goal)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C21145-449B-4BDE-9226-4D71AA4F0792}"/>
              </a:ext>
            </a:extLst>
          </p:cNvPr>
          <p:cNvGrpSpPr/>
          <p:nvPr/>
        </p:nvGrpSpPr>
        <p:grpSpPr>
          <a:xfrm>
            <a:off x="2267744" y="2186739"/>
            <a:ext cx="6495843" cy="770022"/>
            <a:chOff x="2583863" y="2279362"/>
            <a:chExt cx="6495843" cy="7700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70E30-6547-495D-8CB8-B40CCD30219F}"/>
                </a:ext>
              </a:extLst>
            </p:cNvPr>
            <p:cNvSpPr txBox="1"/>
            <p:nvPr/>
          </p:nvSpPr>
          <p:spPr>
            <a:xfrm>
              <a:off x="2583863" y="2787774"/>
              <a:ext cx="649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유동인구와 날씨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미세먼지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원하는 데이트 종류를 고려한 </a:t>
              </a:r>
              <a:r>
                <a:rPr lang="en-US" altLang="ko-KR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SMART</a:t>
              </a:r>
              <a:r>
                <a:rPr lang="ko-KR" altLang="en-US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데이트 코스 추천</a:t>
              </a:r>
              <a:endParaRPr lang="en-US" altLang="ko-KR" sz="1100" dirty="0">
                <a:solidFill>
                  <a:srgbClr val="FF69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2CF33F-1D96-4CE9-864D-F06A9B1A6EDC}"/>
                </a:ext>
              </a:extLst>
            </p:cNvPr>
            <p:cNvSpPr txBox="1"/>
            <p:nvPr/>
          </p:nvSpPr>
          <p:spPr>
            <a:xfrm>
              <a:off x="2583863" y="2279362"/>
              <a:ext cx="146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GOAL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ED9618F-36F1-436F-AF37-CF8C4AF7E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9191"/>
            <a:ext cx="1275264" cy="12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1531404" cy="369332"/>
            <a:chOff x="3923928" y="1310956"/>
            <a:chExt cx="212509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76443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 UML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23924"/>
              </p:ext>
            </p:extLst>
          </p:nvPr>
        </p:nvGraphicFramePr>
        <p:xfrm>
          <a:off x="3053734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89320"/>
              </p:ext>
            </p:extLst>
          </p:nvPr>
        </p:nvGraphicFramePr>
        <p:xfrm>
          <a:off x="775202" y="44221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60010"/>
              </p:ext>
            </p:extLst>
          </p:nvPr>
        </p:nvGraphicFramePr>
        <p:xfrm>
          <a:off x="5364088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D28126-89DF-45C3-BD48-7A6CAAC6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0211"/>
              </p:ext>
            </p:extLst>
          </p:nvPr>
        </p:nvGraphicFramePr>
        <p:xfrm>
          <a:off x="1713655" y="249489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F3E9332-38C2-45B2-9EC6-CECE14B07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651"/>
              </p:ext>
            </p:extLst>
          </p:nvPr>
        </p:nvGraphicFramePr>
        <p:xfrm>
          <a:off x="4061843" y="2483983"/>
          <a:ext cx="2016218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9507F0E-D98B-43A6-B0C1-0125BF347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65890"/>
              </p:ext>
            </p:extLst>
          </p:nvPr>
        </p:nvGraphicFramePr>
        <p:xfrm>
          <a:off x="775202" y="334204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D9C2FC5-E72B-4477-87F4-AF4ED3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2082"/>
              </p:ext>
            </p:extLst>
          </p:nvPr>
        </p:nvGraphicFramePr>
        <p:xfrm>
          <a:off x="6078061" y="1605960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7D0E01-E21C-4081-B308-06704F76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96562"/>
              </p:ext>
            </p:extLst>
          </p:nvPr>
        </p:nvGraphicFramePr>
        <p:xfrm>
          <a:off x="2822635" y="16059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5039251-C366-4BCD-BDD7-0A6675C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00938"/>
              </p:ext>
            </p:extLst>
          </p:nvPr>
        </p:nvGraphicFramePr>
        <p:xfrm>
          <a:off x="4231577" y="57236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59F814C-FD2D-43FB-855D-D3A4430A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9857"/>
              </p:ext>
            </p:extLst>
          </p:nvPr>
        </p:nvGraphicFramePr>
        <p:xfrm>
          <a:off x="5364493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45B65B0-5E7C-44F4-80CB-8F242D26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2939"/>
              </p:ext>
            </p:extLst>
          </p:nvPr>
        </p:nvGraphicFramePr>
        <p:xfrm>
          <a:off x="3053734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5CE804-F6A2-4A1B-ABBE-203731BEC323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783311" y="3861872"/>
            <a:ext cx="0" cy="56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8183B-9941-4F47-801A-32F47A641ADA}"/>
              </a:ext>
            </a:extLst>
          </p:cNvPr>
          <p:cNvCxnSpPr>
            <a:cxnSpLocks/>
            <a:stCxn id="3" idx="0"/>
            <a:endCxn id="38" idx="2"/>
          </p:cNvCxnSpPr>
          <p:nvPr/>
        </p:nvCxnSpPr>
        <p:spPr>
          <a:xfrm flipV="1">
            <a:off x="4061843" y="3896047"/>
            <a:ext cx="0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833467-4C9C-4DA2-8A6D-6F420F1D8C54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6372197" y="3896047"/>
            <a:ext cx="405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2FC017-874C-493E-8B57-7380C85135B1}"/>
              </a:ext>
            </a:extLst>
          </p:cNvPr>
          <p:cNvCxnSpPr>
            <a:endCxn id="31" idx="2"/>
          </p:cNvCxnSpPr>
          <p:nvPr/>
        </p:nvCxnSpPr>
        <p:spPr>
          <a:xfrm flipV="1">
            <a:off x="1783311" y="3006272"/>
            <a:ext cx="938453" cy="33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C346F-C405-4975-938D-6278DFA32F6C}"/>
              </a:ext>
            </a:extLst>
          </p:cNvPr>
          <p:cNvCxnSpPr/>
          <p:nvPr/>
        </p:nvCxnSpPr>
        <p:spPr>
          <a:xfrm flipH="1" flipV="1">
            <a:off x="3053734" y="3017184"/>
            <a:ext cx="1008109" cy="35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18353B-7667-4845-995B-DB72A54B83D3}"/>
              </a:ext>
            </a:extLst>
          </p:cNvPr>
          <p:cNvCxnSpPr/>
          <p:nvPr/>
        </p:nvCxnSpPr>
        <p:spPr>
          <a:xfrm flipH="1" flipV="1">
            <a:off x="3367484" y="3017184"/>
            <a:ext cx="3004713" cy="32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C71833B-F2D5-4138-93DA-3DBA0777BF4E}"/>
              </a:ext>
            </a:extLst>
          </p:cNvPr>
          <p:cNvCxnSpPr>
            <a:endCxn id="32" idx="1"/>
          </p:cNvCxnSpPr>
          <p:nvPr/>
        </p:nvCxnSpPr>
        <p:spPr>
          <a:xfrm>
            <a:off x="3729873" y="2750583"/>
            <a:ext cx="33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FC4E047-745B-46A1-8030-E5189F80F408}"/>
              </a:ext>
            </a:extLst>
          </p:cNvPr>
          <p:cNvCxnSpPr/>
          <p:nvPr/>
        </p:nvCxnSpPr>
        <p:spPr>
          <a:xfrm flipH="1" flipV="1">
            <a:off x="4663628" y="2125792"/>
            <a:ext cx="288032" cy="35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AD16B92-1A41-438C-AB72-899057A32F42}"/>
              </a:ext>
            </a:extLst>
          </p:cNvPr>
          <p:cNvCxnSpPr>
            <a:cxnSpLocks/>
          </p:cNvCxnSpPr>
          <p:nvPr/>
        </p:nvCxnSpPr>
        <p:spPr>
          <a:xfrm flipH="1" flipV="1">
            <a:off x="5640533" y="1103112"/>
            <a:ext cx="437528" cy="7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A26C338-EB76-4407-9F4F-DBCEB998C17B}"/>
              </a:ext>
            </a:extLst>
          </p:cNvPr>
          <p:cNvCxnSpPr/>
          <p:nvPr/>
        </p:nvCxnSpPr>
        <p:spPr>
          <a:xfrm flipV="1">
            <a:off x="3943548" y="1092200"/>
            <a:ext cx="926292" cy="5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26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76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1543074" cy="369332"/>
            <a:chOff x="3923928" y="1310956"/>
            <a:chExt cx="214129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78063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About API 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56725"/>
              </p:ext>
            </p:extLst>
          </p:nvPr>
        </p:nvGraphicFramePr>
        <p:xfrm>
          <a:off x="1042941" y="2354262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02017"/>
              </p:ext>
            </p:extLst>
          </p:nvPr>
        </p:nvGraphicFramePr>
        <p:xfrm>
          <a:off x="1042941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17386"/>
              </p:ext>
            </p:extLst>
          </p:nvPr>
        </p:nvGraphicFramePr>
        <p:xfrm>
          <a:off x="1042941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2DD7F11-41A9-496A-AB58-013EFC22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5" y="2318903"/>
            <a:ext cx="1828800" cy="590550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C2CB51D-C1B2-411B-92F5-049761E46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36300"/>
              </p:ext>
            </p:extLst>
          </p:nvPr>
        </p:nvGraphicFramePr>
        <p:xfrm>
          <a:off x="6227517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EEC20E1-0CDA-4845-BE97-10D635F38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00689"/>
              </p:ext>
            </p:extLst>
          </p:nvPr>
        </p:nvGraphicFramePr>
        <p:xfrm>
          <a:off x="6227517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192AFD8-2B0F-4B7F-8BD0-9AB0A35A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26076"/>
              </p:ext>
            </p:extLst>
          </p:nvPr>
        </p:nvGraphicFramePr>
        <p:xfrm>
          <a:off x="6227517" y="238962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7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840510" cy="369332"/>
            <a:chOff x="3923928" y="1310956"/>
            <a:chExt cx="116635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80569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B90EDF-25CB-4817-87A2-0F4CFEEBE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65928"/>
              </p:ext>
            </p:extLst>
          </p:nvPr>
        </p:nvGraphicFramePr>
        <p:xfrm>
          <a:off x="948022" y="1724437"/>
          <a:ext cx="297590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90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temp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DF3B9D-65A2-4D12-8D64-75FEB71E368B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 구역 정보 저장을 위한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20411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539419" cy="369332"/>
            <a:chOff x="3923928" y="1310956"/>
            <a:chExt cx="21362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77555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Graph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23294E-FFFD-4EC0-8C5F-F124534F9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39909"/>
              </p:ext>
            </p:extLst>
          </p:nvPr>
        </p:nvGraphicFramePr>
        <p:xfrm>
          <a:off x="1115616" y="1724437"/>
          <a:ext cx="280831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Graph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4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3476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999AED-AF96-4AA4-86AB-5F2565117147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 선택 그래프를 위한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83C84-FDAC-4F7D-8080-D7C0F8A69731}"/>
              </a:ext>
            </a:extLst>
          </p:cNvPr>
          <p:cNvSpPr txBox="1"/>
          <p:nvPr/>
        </p:nvSpPr>
        <p:spPr>
          <a:xfrm>
            <a:off x="4312986" y="2118200"/>
            <a:ext cx="449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computeDistance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위도 경도 기반 거리 계산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597980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6"/>
            <a:ext cx="997604" cy="369332"/>
            <a:chOff x="3923928" y="1310956"/>
            <a:chExt cx="13843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102369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Place</a:t>
              </a: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A3C9BA-0C1C-43B1-8E9C-91E0E3BF5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19673"/>
              </p:ext>
            </p:extLst>
          </p:nvPr>
        </p:nvGraphicFramePr>
        <p:xfrm>
          <a:off x="254521" y="1563638"/>
          <a:ext cx="424246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2469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adress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originX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breakStartMinute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[]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restDay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{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};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10000.0f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 </a:t>
                      </a:r>
                      <a:br>
                        <a:rPr kumimoji="0" lang="ko-KR" altLang="ko-KR" sz="1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0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81A887-9397-4F21-989A-932735F88AFF}"/>
              </a:ext>
            </a:extLst>
          </p:cNvPr>
          <p:cNvSpPr txBox="1"/>
          <p:nvPr/>
        </p:nvSpPr>
        <p:spPr>
          <a:xfrm>
            <a:off x="4572000" y="1540733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데이트 장소 저장을 위한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CA12B-7C5C-49AF-A75F-2A3996579911}"/>
              </a:ext>
            </a:extLst>
          </p:cNvPr>
          <p:cNvSpPr txBox="1"/>
          <p:nvPr/>
        </p:nvSpPr>
        <p:spPr>
          <a:xfrm>
            <a:off x="4652775" y="1940843"/>
            <a:ext cx="449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computeDistance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위도 경도 기반 거리 계산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08024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161128" cy="369332"/>
            <a:chOff x="3923928" y="1310956"/>
            <a:chExt cx="2998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63829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CategoryPriority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02AA47-790C-4C1D-BD56-11D7E000A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68035"/>
              </p:ext>
            </p:extLst>
          </p:nvPr>
        </p:nvGraphicFramePr>
        <p:xfrm>
          <a:off x="899592" y="2199773"/>
          <a:ext cx="316535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CategoryPriority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priority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9C1719-3394-473A-B402-899823D99A9D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Category Node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우선순위 저장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EB003-AB41-4B47-BB62-484A18444576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카테고리를 먼저 진행할지에 대한 정보를 저장하기 위한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94708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50475" cy="369332"/>
            <a:chOff x="3923928" y="1310956"/>
            <a:chExt cx="229032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2966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36181"/>
              </p:ext>
            </p:extLst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class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95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50475" cy="369332"/>
            <a:chOff x="3923928" y="1310956"/>
            <a:chExt cx="229032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2966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class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09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Activity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7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3193654" cy="369332"/>
            <a:chOff x="3923928" y="1310956"/>
            <a:chExt cx="443175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7" y="1310956"/>
              <a:ext cx="40710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(Advantage)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267744" y="1134216"/>
            <a:ext cx="6984776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평소 가던 데이트 장소만 가기엔 지루할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색다른 데이트 장소를 찾아볼 수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435995" y="3361689"/>
            <a:ext cx="6462464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기존에 있는 데이트 장소 홍보성 앱과는 다르다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149427" y="212947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CONVINIOUS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46F47-4DE3-416E-A88E-9EBF5E3B6658}"/>
              </a:ext>
            </a:extLst>
          </p:cNvPr>
          <p:cNvSpPr/>
          <p:nvPr/>
        </p:nvSpPr>
        <p:spPr>
          <a:xfrm>
            <a:off x="2339752" y="2203685"/>
            <a:ext cx="6984776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맨날 나만 데이트 코스를 정하는 것 같고 데이트 코스 짜기 귀찮을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8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2037889" cy="369332"/>
            <a:chOff x="3923928" y="1310956"/>
            <a:chExt cx="28279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4672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LoadingActivity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63460"/>
              </p:ext>
            </p:extLst>
          </p:nvPr>
        </p:nvGraphicFramePr>
        <p:xfrm>
          <a:off x="1549165" y="1437843"/>
          <a:ext cx="330936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makeCity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fillCityPopulation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718122" y="3144622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App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시 데이터를 받아 옴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692792" y="3579862"/>
            <a:ext cx="4491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실행하면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먼저 실행 되는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Activity.</a:t>
            </a: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행정구역에 대한 정보를 받아오고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API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로부터 유동인구에 대한 정보를 받아와 저장하는 역할을 한다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8810D0-EEA4-4F77-A06B-D3E3580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3" cy="4273853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19399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725368" cy="369332"/>
            <a:chOff x="3923928" y="1310956"/>
            <a:chExt cx="23942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0335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6871"/>
              </p:ext>
            </p:extLst>
          </p:nvPr>
        </p:nvGraphicFramePr>
        <p:xfrm>
          <a:off x="1619672" y="1403581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07506" y="3219822"/>
            <a:ext cx="573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 위치 입력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107507" y="3619932"/>
            <a:ext cx="5256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받아온 행정구역 정보로부터 내 위치와 유동인구 정보 기반으로 가장 좋은 행정구역을 선정해 다음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넘겨주는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B5EBF-C650-46CC-9FA1-D2073544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2" cy="4273851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340564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561156" cy="369332"/>
            <a:chOff x="3923928" y="1310956"/>
            <a:chExt cx="216638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0572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22142"/>
              </p:ext>
            </p:extLst>
          </p:nvPr>
        </p:nvGraphicFramePr>
        <p:xfrm>
          <a:off x="1285839" y="1381651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263503" y="3128733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Tag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입력받는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251520" y="3576072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정보와 사용자가 입력하는 정보를 입력 받는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5CD6C-FFA3-42D6-AFE9-B4B3E772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13412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303988" cy="369332"/>
            <a:chOff x="3923928" y="1310956"/>
            <a:chExt cx="319720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83653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Searching Activity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22B2C7E-AA54-467E-B133-31D42C59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56328"/>
            <a:ext cx="2404043" cy="4245059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4C2459-32CC-40FF-8354-C90CD4062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91509"/>
              </p:ext>
            </p:extLst>
          </p:nvPr>
        </p:nvGraphicFramePr>
        <p:xfrm>
          <a:off x="1549164" y="1059582"/>
          <a:ext cx="330936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resultGraph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selectCategory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selectPlace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Category_one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Category_two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Category_three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findMinimum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printGraph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makeLocation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6FEE1F-A85E-489C-8283-DB1AF1E12C54}"/>
              </a:ext>
            </a:extLst>
          </p:cNvPr>
          <p:cNvSpPr txBox="1"/>
          <p:nvPr/>
        </p:nvSpPr>
        <p:spPr>
          <a:xfrm>
            <a:off x="367402" y="3224740"/>
            <a:ext cx="542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데이트 장소 선택을 위한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Searching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F2A79-BFA9-4024-94A7-543D7E38BE04}"/>
              </a:ext>
            </a:extLst>
          </p:cNvPr>
          <p:cNvSpPr txBox="1"/>
          <p:nvPr/>
        </p:nvSpPr>
        <p:spPr>
          <a:xfrm>
            <a:off x="358735" y="3606864"/>
            <a:ext cx="542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Tag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미세먼지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행정구역 정보를 바탕으로 데이트 장소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선택하고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루트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Graph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그리기 위한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9901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3627555" cy="369332"/>
            <a:chOff x="3923928" y="1310956"/>
            <a:chExt cx="503387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7321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ResultActivity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&amp; </a:t>
              </a:r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popupActivity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41553"/>
              </p:ext>
            </p:extLst>
          </p:nvPr>
        </p:nvGraphicFramePr>
        <p:xfrm>
          <a:off x="1279406" y="902562"/>
          <a:ext cx="33093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Result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onCreate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352381" y="3923857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resultNode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list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받아 띄우는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340398" y="4371196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계산된 최적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들이 담긴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받아와 화면에 띄워주는 역할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9E3E19-EB1A-4925-B8CA-C3468217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76793-26F5-4020-93D7-746CC79C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6" t="37155" r="15156" b="37400"/>
          <a:stretch/>
        </p:blipFill>
        <p:spPr>
          <a:xfrm>
            <a:off x="7596336" y="3981592"/>
            <a:ext cx="1469296" cy="953732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9C07B0-7C7F-4620-A7E6-F1A94554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91774"/>
              </p:ext>
            </p:extLst>
          </p:nvPr>
        </p:nvGraphicFramePr>
        <p:xfrm>
          <a:off x="1262633" y="2291554"/>
          <a:ext cx="3309367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popup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5896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mOnClose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onTouchEvent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onBackPressed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18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2802586" cy="369332"/>
            <a:chOff x="3923928" y="1310956"/>
            <a:chExt cx="38890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52842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(City Select)</a:t>
              </a:r>
            </a:p>
          </p:txBody>
        </p:sp>
      </p:grpSp>
      <p:pic>
        <p:nvPicPr>
          <p:cNvPr id="2050" name="Picture 2" descr="ë¨ë°©í¥ ê°ì¤ì¹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C92B1B5C-73C7-47BA-9DFA-20A8010A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2160824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908A-26E6-4364-AB45-AB19E0B6B0B6}"/>
              </a:ext>
            </a:extLst>
          </p:cNvPr>
          <p:cNvSpPr txBox="1"/>
          <p:nvPr/>
        </p:nvSpPr>
        <p:spPr>
          <a:xfrm>
            <a:off x="1335091" y="350785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단방향 가중치 그래프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D6FE78-B7B7-42AF-B3D8-0F3BEAC5946C}"/>
              </a:ext>
            </a:extLst>
          </p:cNvPr>
          <p:cNvCxnSpPr>
            <a:cxnSpLocks/>
          </p:cNvCxnSpPr>
          <p:nvPr/>
        </p:nvCxnSpPr>
        <p:spPr>
          <a:xfrm>
            <a:off x="442798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7513DE9-245A-4FFC-9A3B-17338E420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6" y="1476536"/>
            <a:ext cx="294035" cy="27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3554-933A-408F-A52C-01B1EE41FCFC}"/>
              </a:ext>
            </a:extLst>
          </p:cNvPr>
          <p:cNvSpPr txBox="1"/>
          <p:nvPr/>
        </p:nvSpPr>
        <p:spPr>
          <a:xfrm>
            <a:off x="6012160" y="350785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/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blipFill>
                <a:blip r:embed="rId4"/>
                <a:stretch>
                  <a:fillRect t="-2703" r="-552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45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946856" cy="369332"/>
            <a:chOff x="3923928" y="1310956"/>
            <a:chExt cx="408928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286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(Place Select)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187A8B-C2A2-4409-AE2F-13D0431FD0BD}"/>
              </a:ext>
            </a:extLst>
          </p:cNvPr>
          <p:cNvSpPr txBox="1"/>
          <p:nvPr/>
        </p:nvSpPr>
        <p:spPr>
          <a:xfrm>
            <a:off x="1331640" y="3003798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/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blipFill>
                <a:blip r:embed="rId3"/>
                <a:stretch>
                  <a:fillRect t="-1370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8A9B99-9A95-446F-9444-7B92FC074D73}"/>
              </a:ext>
            </a:extLst>
          </p:cNvPr>
          <p:cNvCxnSpPr>
            <a:cxnSpLocks/>
          </p:cNvCxnSpPr>
          <p:nvPr/>
        </p:nvCxnSpPr>
        <p:spPr>
          <a:xfrm>
            <a:off x="3419872" y="1923678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FA7DD8-69EF-465D-ADDC-3AFF7939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4" y="1692560"/>
            <a:ext cx="294035" cy="27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B57CE-769E-4BE3-846F-4D87F24F920A}"/>
              </a:ext>
            </a:extLst>
          </p:cNvPr>
          <p:cNvSpPr/>
          <p:nvPr/>
        </p:nvSpPr>
        <p:spPr>
          <a:xfrm>
            <a:off x="5796135" y="4659981"/>
            <a:ext cx="1512168" cy="312205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Category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에 맛집 요소가 선택되었는가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929007-8368-423D-B60D-34FFCE687588}"/>
              </a:ext>
            </a:extLst>
          </p:cNvPr>
          <p:cNvSpPr/>
          <p:nvPr/>
        </p:nvSpPr>
        <p:spPr>
          <a:xfrm>
            <a:off x="5292080" y="3867894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36425-F673-4EB7-B9BE-33298F33DF00}"/>
              </a:ext>
            </a:extLst>
          </p:cNvPr>
          <p:cNvSpPr/>
          <p:nvPr/>
        </p:nvSpPr>
        <p:spPr>
          <a:xfrm>
            <a:off x="7164286" y="3867894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0CDB95-D978-4377-99A3-9D97D0216169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rot="16200000" flipV="1">
            <a:off x="5857876" y="3965637"/>
            <a:ext cx="380577" cy="1008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DCA744-13CC-4A78-BDA9-3D6F121983C8}"/>
              </a:ext>
            </a:extLst>
          </p:cNvPr>
          <p:cNvCxnSpPr>
            <a:cxnSpLocks/>
            <a:stCxn id="2" idx="0"/>
            <a:endCxn id="12" idx="4"/>
          </p:cNvCxnSpPr>
          <p:nvPr/>
        </p:nvCxnSpPr>
        <p:spPr>
          <a:xfrm rot="5400000" flipH="1" flipV="1">
            <a:off x="6793978" y="4037646"/>
            <a:ext cx="380577" cy="8640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C3C56-187E-464A-A0EF-9DD5F2CA4C5F}"/>
              </a:ext>
            </a:extLst>
          </p:cNvPr>
          <p:cNvSpPr/>
          <p:nvPr/>
        </p:nvSpPr>
        <p:spPr>
          <a:xfrm>
            <a:off x="4788023" y="3327834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Date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타임이 식사 시간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A1662A-01B7-4045-87C5-61323DFC63AF}"/>
              </a:ext>
            </a:extLst>
          </p:cNvPr>
          <p:cNvSpPr/>
          <p:nvPr/>
        </p:nvSpPr>
        <p:spPr>
          <a:xfrm>
            <a:off x="4292526" y="2604120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01CE87-5760-4F7D-A4E3-F7497497DC9C}"/>
              </a:ext>
            </a:extLst>
          </p:cNvPr>
          <p:cNvSpPr/>
          <p:nvPr/>
        </p:nvSpPr>
        <p:spPr>
          <a:xfrm>
            <a:off x="6258192" y="2598408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781F633-499A-4360-8779-6BC61BA52CDE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4888229" y="2671955"/>
            <a:ext cx="312204" cy="9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11EC4E-5EC8-435A-8687-BEBA48FB5530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rot="5400000" flipH="1" flipV="1">
            <a:off x="5868205" y="2685820"/>
            <a:ext cx="317916" cy="966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607FC-68C3-447A-9125-18E0F8114C6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H="1" flipV="1">
            <a:off x="5544107" y="3632770"/>
            <a:ext cx="1" cy="2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066A8F-EFAD-454E-8FFD-CD6772BAC003}"/>
              </a:ext>
            </a:extLst>
          </p:cNvPr>
          <p:cNvSpPr/>
          <p:nvPr/>
        </p:nvSpPr>
        <p:spPr>
          <a:xfrm>
            <a:off x="671467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3CC9C4-539A-422C-A1F1-D92C4E975378}"/>
              </a:ext>
            </a:extLst>
          </p:cNvPr>
          <p:cNvSpPr/>
          <p:nvPr/>
        </p:nvSpPr>
        <p:spPr>
          <a:xfrm>
            <a:off x="7462203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0A0CD-B5FE-4AF1-AAF0-28670E335FB4}"/>
              </a:ext>
            </a:extLst>
          </p:cNvPr>
          <p:cNvSpPr/>
          <p:nvPr/>
        </p:nvSpPr>
        <p:spPr>
          <a:xfrm>
            <a:off x="820972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7E1F1-5FA6-492F-99D8-97B9783ABAE6}"/>
              </a:ext>
            </a:extLst>
          </p:cNvPr>
          <p:cNvCxnSpPr>
            <a:stCxn id="12" idx="0"/>
            <a:endCxn id="42" idx="2"/>
          </p:cNvCxnSpPr>
          <p:nvPr/>
        </p:nvCxnSpPr>
        <p:spPr>
          <a:xfrm rot="16200000" flipV="1">
            <a:off x="7114453" y="3566033"/>
            <a:ext cx="235124" cy="368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FAD7C3-1906-41BA-AD12-07375AFEB825}"/>
              </a:ext>
            </a:extLst>
          </p:cNvPr>
          <p:cNvCxnSpPr>
            <a:stCxn id="12" idx="7"/>
            <a:endCxn id="43" idx="2"/>
          </p:cNvCxnSpPr>
          <p:nvPr/>
        </p:nvCxnSpPr>
        <p:spPr>
          <a:xfrm rot="5400000" flipH="1" flipV="1">
            <a:off x="7547189" y="3680106"/>
            <a:ext cx="295388" cy="200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3F0E04-AA80-42A0-916B-A062FB832BC1}"/>
              </a:ext>
            </a:extLst>
          </p:cNvPr>
          <p:cNvCxnSpPr>
            <a:stCxn id="12" idx="6"/>
            <a:endCxn id="44" idx="2"/>
          </p:cNvCxnSpPr>
          <p:nvPr/>
        </p:nvCxnSpPr>
        <p:spPr>
          <a:xfrm flipV="1">
            <a:off x="7668342" y="3632770"/>
            <a:ext cx="874424" cy="440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77FA49-5CB3-47F6-9F0E-123293F4AF4E}"/>
              </a:ext>
            </a:extLst>
          </p:cNvPr>
          <p:cNvCxnSpPr>
            <a:cxnSpLocks/>
            <a:stCxn id="18" idx="0"/>
            <a:endCxn id="55" idx="2"/>
          </p:cNvCxnSpPr>
          <p:nvPr/>
        </p:nvCxnSpPr>
        <p:spPr>
          <a:xfrm flipH="1" flipV="1">
            <a:off x="4544553" y="2283718"/>
            <a:ext cx="1" cy="3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B20825-9174-4050-B712-F73F03AC6341}"/>
              </a:ext>
            </a:extLst>
          </p:cNvPr>
          <p:cNvSpPr/>
          <p:nvPr/>
        </p:nvSpPr>
        <p:spPr>
          <a:xfrm>
            <a:off x="3788469" y="1978782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Category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맛집 가중치 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B0D534-E93F-444F-8D2E-65C35F0EF6B7}"/>
              </a:ext>
            </a:extLst>
          </p:cNvPr>
          <p:cNvSpPr/>
          <p:nvPr/>
        </p:nvSpPr>
        <p:spPr>
          <a:xfrm>
            <a:off x="5425915" y="1497385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992964-19BA-487F-9654-3BA0F9C04580}"/>
              </a:ext>
            </a:extLst>
          </p:cNvPr>
          <p:cNvSpPr/>
          <p:nvPr/>
        </p:nvSpPr>
        <p:spPr>
          <a:xfrm>
            <a:off x="6177182" y="14890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672FE-9F7C-4BC6-8C95-6FC1F709D60E}"/>
              </a:ext>
            </a:extLst>
          </p:cNvPr>
          <p:cNvSpPr/>
          <p:nvPr/>
        </p:nvSpPr>
        <p:spPr>
          <a:xfrm>
            <a:off x="6928449" y="15007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6260510-14C9-4E66-A22E-3003FC68E9E9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10800000">
            <a:off x="5758954" y="1802321"/>
            <a:ext cx="499239" cy="100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DBC0EA-954C-4F10-9C3E-F9AED066E600}"/>
              </a:ext>
            </a:extLst>
          </p:cNvPr>
          <p:cNvCxnSpPr>
            <a:cxnSpLocks/>
            <a:stCxn id="21" idx="6"/>
            <a:endCxn id="66" idx="2"/>
          </p:cNvCxnSpPr>
          <p:nvPr/>
        </p:nvCxnSpPr>
        <p:spPr>
          <a:xfrm flipV="1">
            <a:off x="6762248" y="1805648"/>
            <a:ext cx="499239" cy="998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B8D77B-E50E-405C-B531-342FA9FA0299}"/>
              </a:ext>
            </a:extLst>
          </p:cNvPr>
          <p:cNvCxnSpPr>
            <a:cxnSpLocks/>
            <a:stCxn id="21" idx="0"/>
            <a:endCxn id="65" idx="2"/>
          </p:cNvCxnSpPr>
          <p:nvPr/>
        </p:nvCxnSpPr>
        <p:spPr>
          <a:xfrm flipV="1">
            <a:off x="6510220" y="1793970"/>
            <a:ext cx="0" cy="80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9FDAC0-84E3-4C0B-89CB-21F505E77A24}"/>
              </a:ext>
            </a:extLst>
          </p:cNvPr>
          <p:cNvSpPr/>
          <p:nvPr/>
        </p:nvSpPr>
        <p:spPr>
          <a:xfrm>
            <a:off x="671467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BE310F-C5C5-4D97-9A74-962AAE2F2644}"/>
              </a:ext>
            </a:extLst>
          </p:cNvPr>
          <p:cNvSpPr/>
          <p:nvPr/>
        </p:nvSpPr>
        <p:spPr>
          <a:xfrm>
            <a:off x="7471119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360618-5DBF-4905-991A-DC8A6CC2286C}"/>
              </a:ext>
            </a:extLst>
          </p:cNvPr>
          <p:cNvSpPr/>
          <p:nvPr/>
        </p:nvSpPr>
        <p:spPr>
          <a:xfrm>
            <a:off x="820754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188921-B3C7-4CB8-9D42-CF78FA047993}"/>
              </a:ext>
            </a:extLst>
          </p:cNvPr>
          <p:cNvSpPr/>
          <p:nvPr/>
        </p:nvSpPr>
        <p:spPr>
          <a:xfrm>
            <a:off x="5414058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ko-KR" altLang="en-US" sz="500" dirty="0">
                <a:solidFill>
                  <a:schemeClr val="tx1"/>
                </a:solidFill>
                <a:latin typeface="+mj-ea"/>
              </a:rPr>
              <a:t>가중치 ↑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72C5D7-F3F8-498A-BFCA-1108D180B60C}"/>
              </a:ext>
            </a:extLst>
          </p:cNvPr>
          <p:cNvSpPr/>
          <p:nvPr/>
        </p:nvSpPr>
        <p:spPr>
          <a:xfrm>
            <a:off x="6170499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>
                <a:solidFill>
                  <a:schemeClr val="tx1"/>
                </a:solidFill>
                <a:latin typeface="+mj-ea"/>
              </a:rPr>
              <a:t>놀거리</a:t>
            </a:r>
            <a:r>
              <a:rPr lang="ko-KR" altLang="en-US" sz="400" dirty="0">
                <a:solidFill>
                  <a:schemeClr val="tx1"/>
                </a:solidFill>
                <a:latin typeface="+mj-ea"/>
              </a:rPr>
              <a:t> 가중치 ↑</a:t>
            </a:r>
            <a:endParaRPr lang="ko-KR" altLang="en-US" sz="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2C21A-4814-48F3-836E-E4C8B0666325}"/>
              </a:ext>
            </a:extLst>
          </p:cNvPr>
          <p:cNvSpPr/>
          <p:nvPr/>
        </p:nvSpPr>
        <p:spPr>
          <a:xfrm>
            <a:off x="6928449" y="1141187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8958CBA-B7E6-4017-8F2B-AEEEBF9A31E2}"/>
              </a:ext>
            </a:extLst>
          </p:cNvPr>
          <p:cNvCxnSpPr>
            <a:stCxn id="55" idx="3"/>
          </p:cNvCxnSpPr>
          <p:nvPr/>
        </p:nvCxnSpPr>
        <p:spPr>
          <a:xfrm>
            <a:off x="5300637" y="2131250"/>
            <a:ext cx="1960850" cy="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4B0BBD55-A92A-4822-8C22-AEB0454DD894}"/>
              </a:ext>
            </a:extLst>
          </p:cNvPr>
          <p:cNvSpPr/>
          <p:nvPr/>
        </p:nvSpPr>
        <p:spPr>
          <a:xfrm>
            <a:off x="5732692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28297A-A9DC-417B-BFBC-04FAA2E1932B}"/>
              </a:ext>
            </a:extLst>
          </p:cNvPr>
          <p:cNvSpPr/>
          <p:nvPr/>
        </p:nvSpPr>
        <p:spPr>
          <a:xfrm>
            <a:off x="6467537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E6CA39E-89EC-488E-A78A-6B520BBA8163}"/>
              </a:ext>
            </a:extLst>
          </p:cNvPr>
          <p:cNvSpPr/>
          <p:nvPr/>
        </p:nvSpPr>
        <p:spPr>
          <a:xfrm>
            <a:off x="7232170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24E207E-B1CF-47B5-84FD-40F78C54B386}"/>
              </a:ext>
            </a:extLst>
          </p:cNvPr>
          <p:cNvCxnSpPr>
            <a:stCxn id="64" idx="0"/>
            <a:endCxn id="96" idx="2"/>
          </p:cNvCxnSpPr>
          <p:nvPr/>
        </p:nvCxnSpPr>
        <p:spPr>
          <a:xfrm flipH="1" flipV="1">
            <a:off x="5747096" y="1303664"/>
            <a:ext cx="11857" cy="19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F030D97-C90A-46F1-A19D-A39CF44AFC2E}"/>
              </a:ext>
            </a:extLst>
          </p:cNvPr>
          <p:cNvCxnSpPr>
            <a:stCxn id="65" idx="0"/>
            <a:endCxn id="97" idx="2"/>
          </p:cNvCxnSpPr>
          <p:nvPr/>
        </p:nvCxnSpPr>
        <p:spPr>
          <a:xfrm flipH="1" flipV="1">
            <a:off x="6503537" y="1303664"/>
            <a:ext cx="6683" cy="18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C6213C8-9219-4F80-93C8-80D3107FC660}"/>
              </a:ext>
            </a:extLst>
          </p:cNvPr>
          <p:cNvCxnSpPr>
            <a:stCxn id="66" idx="0"/>
            <a:endCxn id="98" idx="2"/>
          </p:cNvCxnSpPr>
          <p:nvPr/>
        </p:nvCxnSpPr>
        <p:spPr>
          <a:xfrm flipV="1">
            <a:off x="7261487" y="1317559"/>
            <a:ext cx="0" cy="1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40B03B-BB20-46A6-AECB-B9F618842097}"/>
              </a:ext>
            </a:extLst>
          </p:cNvPr>
          <p:cNvSpPr/>
          <p:nvPr/>
        </p:nvSpPr>
        <p:spPr>
          <a:xfrm>
            <a:off x="5740280" y="529003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우선순위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거리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미세먼지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Weight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계산 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24B4DB1-C796-451B-96E6-4EE908C1301B}"/>
              </a:ext>
            </a:extLst>
          </p:cNvPr>
          <p:cNvCxnSpPr>
            <a:stCxn id="96" idx="0"/>
            <a:endCxn id="124" idx="2"/>
          </p:cNvCxnSpPr>
          <p:nvPr/>
        </p:nvCxnSpPr>
        <p:spPr>
          <a:xfrm rot="5400000" flipH="1" flipV="1">
            <a:off x="5975054" y="605982"/>
            <a:ext cx="293353" cy="749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190548-9F9C-46C9-89B3-60A0F23D9878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3537" y="979842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73B3BF2-5E44-4BBC-A697-750A3E435BEB}"/>
              </a:ext>
            </a:extLst>
          </p:cNvPr>
          <p:cNvCxnSpPr>
            <a:cxnSpLocks/>
          </p:cNvCxnSpPr>
          <p:nvPr/>
        </p:nvCxnSpPr>
        <p:spPr>
          <a:xfrm rot="10800000">
            <a:off x="6503181" y="980617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E1D9213-9DA4-41A1-AE17-AE2CB120FF56}"/>
              </a:ext>
            </a:extLst>
          </p:cNvPr>
          <p:cNvCxnSpPr>
            <a:cxnSpLocks/>
          </p:cNvCxnSpPr>
          <p:nvPr/>
        </p:nvCxnSpPr>
        <p:spPr>
          <a:xfrm flipV="1">
            <a:off x="7837596" y="2840276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27E8F95-CD35-46E2-ABEB-A3AC446EC3B9}"/>
              </a:ext>
            </a:extLst>
          </p:cNvPr>
          <p:cNvCxnSpPr>
            <a:cxnSpLocks/>
          </p:cNvCxnSpPr>
          <p:nvPr/>
        </p:nvCxnSpPr>
        <p:spPr>
          <a:xfrm rot="10800000">
            <a:off x="7837240" y="2841051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A496155-C79C-4394-B04D-94138E93009D}"/>
              </a:ext>
            </a:extLst>
          </p:cNvPr>
          <p:cNvCxnSpPr>
            <a:stCxn id="93" idx="0"/>
          </p:cNvCxnSpPr>
          <p:nvPr/>
        </p:nvCxnSpPr>
        <p:spPr>
          <a:xfrm rot="5400000" flipH="1" flipV="1">
            <a:off x="7366364" y="2521628"/>
            <a:ext cx="152228" cy="7895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D4DAAE7-24E3-4507-931A-6D354A08ADB5}"/>
              </a:ext>
            </a:extLst>
          </p:cNvPr>
          <p:cNvCxnSpPr>
            <a:endCxn id="124" idx="3"/>
          </p:cNvCxnSpPr>
          <p:nvPr/>
        </p:nvCxnSpPr>
        <p:spPr>
          <a:xfrm rot="16200000" flipV="1">
            <a:off x="6561014" y="1372906"/>
            <a:ext cx="2158805" cy="775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41E50A-C650-4F8D-8F81-243491B8B177}"/>
              </a:ext>
            </a:extLst>
          </p:cNvPr>
          <p:cNvCxnSpPr>
            <a:stCxn id="42" idx="0"/>
            <a:endCxn id="93" idx="2"/>
          </p:cNvCxnSpPr>
          <p:nvPr/>
        </p:nvCxnSpPr>
        <p:spPr>
          <a:xfrm flipV="1">
            <a:off x="7047716" y="3168876"/>
            <a:ext cx="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D2620A4-FC36-4855-A9B3-3243F7DF3876}"/>
              </a:ext>
            </a:extLst>
          </p:cNvPr>
          <p:cNvCxnSpPr>
            <a:stCxn id="43" idx="0"/>
            <a:endCxn id="94" idx="2"/>
          </p:cNvCxnSpPr>
          <p:nvPr/>
        </p:nvCxnSpPr>
        <p:spPr>
          <a:xfrm flipV="1">
            <a:off x="7795241" y="3168876"/>
            <a:ext cx="8916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AA44A8B-F49D-4A49-90AF-748203797E73}"/>
              </a:ext>
            </a:extLst>
          </p:cNvPr>
          <p:cNvCxnSpPr>
            <a:stCxn id="44" idx="0"/>
            <a:endCxn id="95" idx="2"/>
          </p:cNvCxnSpPr>
          <p:nvPr/>
        </p:nvCxnSpPr>
        <p:spPr>
          <a:xfrm flipH="1" flipV="1">
            <a:off x="8540586" y="3168876"/>
            <a:ext cx="218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7B2B05-BDC7-4854-BB07-27EB7CDEE6A6}"/>
              </a:ext>
            </a:extLst>
          </p:cNvPr>
          <p:cNvSpPr/>
          <p:nvPr/>
        </p:nvSpPr>
        <p:spPr>
          <a:xfrm>
            <a:off x="4529262" y="15059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밥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D451F75-E50D-4CA9-9CC9-660971E31072}"/>
              </a:ext>
            </a:extLst>
          </p:cNvPr>
          <p:cNvCxnSpPr>
            <a:stCxn id="156" idx="0"/>
            <a:endCxn id="124" idx="1"/>
          </p:cNvCxnSpPr>
          <p:nvPr/>
        </p:nvCxnSpPr>
        <p:spPr>
          <a:xfrm rot="5400000" flipH="1" flipV="1">
            <a:off x="4889070" y="654702"/>
            <a:ext cx="824441" cy="8779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B2D3BAC-21E9-4E0A-8D95-4897E338386B}"/>
              </a:ext>
            </a:extLst>
          </p:cNvPr>
          <p:cNvCxnSpPr>
            <a:endCxn id="156" idx="2"/>
          </p:cNvCxnSpPr>
          <p:nvPr/>
        </p:nvCxnSpPr>
        <p:spPr>
          <a:xfrm flipV="1">
            <a:off x="4862300" y="1810848"/>
            <a:ext cx="0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72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425816" cy="369332"/>
            <a:chOff x="3923928" y="1310956"/>
            <a:chExt cx="33662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0055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-34071" y="2192255"/>
            <a:ext cx="352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City Select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 문제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16DDD4-4116-4312-B4BD-00BFCAAA5BEC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A115B80-906F-428F-B34E-EF5D4EFA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C515C3-2438-47C9-883C-5BE7AD06B5A7}"/>
              </a:ext>
            </a:extLst>
          </p:cNvPr>
          <p:cNvGrpSpPr/>
          <p:nvPr/>
        </p:nvGrpSpPr>
        <p:grpSpPr>
          <a:xfrm>
            <a:off x="3347863" y="1502532"/>
            <a:ext cx="6115241" cy="2186082"/>
            <a:chOff x="3641335" y="1619676"/>
            <a:chExt cx="6115241" cy="21860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F95170-02CC-40FF-922A-F5287763418E}"/>
                </a:ext>
              </a:extLst>
            </p:cNvPr>
            <p:cNvGrpSpPr/>
            <p:nvPr/>
          </p:nvGrpSpPr>
          <p:grpSpPr>
            <a:xfrm>
              <a:off x="3814735" y="1619676"/>
              <a:ext cx="5941841" cy="1799486"/>
              <a:chOff x="3814735" y="1619676"/>
              <a:chExt cx="5941841" cy="17994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39BB6-7D67-4FCF-A0A3-B2539E4DDA80}"/>
                  </a:ext>
                </a:extLst>
              </p:cNvPr>
              <p:cNvSpPr txBox="1"/>
              <p:nvPr/>
            </p:nvSpPr>
            <p:spPr>
              <a:xfrm>
                <a:off x="3814735" y="1626432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유동인구와 거리는 단위 수가 다르다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63F3D5-1089-4BA8-8419-56ED755FDC5F}"/>
                  </a:ext>
                </a:extLst>
              </p:cNvPr>
              <p:cNvSpPr txBox="1"/>
              <p:nvPr/>
            </p:nvSpPr>
            <p:spPr>
              <a:xfrm>
                <a:off x="3849491" y="2000743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 현재 위치에 대한 가중치가 너무 크다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85F33-54E8-4E67-B6EE-A6A56C8A1CF6}"/>
                  </a:ext>
                </a:extLst>
              </p:cNvPr>
              <p:cNvSpPr txBox="1"/>
              <p:nvPr/>
            </p:nvSpPr>
            <p:spPr>
              <a:xfrm>
                <a:off x="5436096" y="1619676"/>
                <a:ext cx="43204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&amp;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DB6A561F-C4C1-4136-BBB8-6EC1FF99F318}"/>
                  </a:ext>
                </a:extLst>
              </p:cNvPr>
              <p:cNvSpPr/>
              <p:nvPr/>
            </p:nvSpPr>
            <p:spPr>
              <a:xfrm>
                <a:off x="5958522" y="2430471"/>
                <a:ext cx="334176" cy="504055"/>
              </a:xfrm>
              <a:prstGeom prst="downArrow">
                <a:avLst/>
              </a:prstGeom>
              <a:solidFill>
                <a:srgbClr val="FDCFCF"/>
              </a:solidFill>
              <a:ln>
                <a:solidFill>
                  <a:srgbClr val="FDC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350BD-0B39-4216-977C-81E75F469FA1}"/>
                  </a:ext>
                </a:extLst>
              </p:cNvPr>
              <p:cNvSpPr txBox="1"/>
              <p:nvPr/>
            </p:nvSpPr>
            <p:spPr>
              <a:xfrm>
                <a:off x="4193080" y="3111385"/>
                <a:ext cx="4104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유동인구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 Max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유동인구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&amp; (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거리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 Max 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거리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4DDE4-9AB3-4760-9852-FC7E7EEF0C8F}"/>
                </a:ext>
              </a:extLst>
            </p:cNvPr>
            <p:cNvSpPr txBox="1"/>
            <p:nvPr/>
          </p:nvSpPr>
          <p:spPr>
            <a:xfrm>
              <a:off x="3641335" y="3497981"/>
              <a:ext cx="496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거리와 유동인구에 대한 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Weight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다르게 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(0.4 &amp; 0.6)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4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425816" cy="369332"/>
            <a:chOff x="3923928" y="1310956"/>
            <a:chExt cx="33662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0055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755576" y="2264263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정보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점검중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F5FF24-5A0A-4757-84D6-A97E62F8C05E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6853CAB-9BA4-4AAD-81CA-15DAE0252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8498-5090-483C-BC31-A3955C1936E9}"/>
              </a:ext>
            </a:extLst>
          </p:cNvPr>
          <p:cNvSpPr txBox="1"/>
          <p:nvPr/>
        </p:nvSpPr>
        <p:spPr>
          <a:xfrm>
            <a:off x="3538536" y="2417861"/>
            <a:ext cx="532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점검 중일 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전체에 대한 미세먼지 정보를 받아와 저장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235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070765" cy="369332"/>
            <a:chOff x="3923928" y="1310956"/>
            <a:chExt cx="14858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252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547DBC-CC47-4767-8F90-269A4E9F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99542"/>
            <a:ext cx="2024225" cy="36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70009-2B88-4A20-BD77-C07558BFCBE7}"/>
              </a:ext>
            </a:extLst>
          </p:cNvPr>
          <p:cNvSpPr txBox="1"/>
          <p:nvPr/>
        </p:nvSpPr>
        <p:spPr>
          <a:xfrm>
            <a:off x="2915816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흑석동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91D2B5-40FF-49D0-B74F-8FF2E35D4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99542"/>
            <a:ext cx="2024225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EF09C-2865-475B-8DD6-D070A9211A4A}"/>
              </a:ext>
            </a:extLst>
          </p:cNvPr>
          <p:cNvSpPr txBox="1"/>
          <p:nvPr/>
        </p:nvSpPr>
        <p:spPr>
          <a:xfrm>
            <a:off x="5505570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마포구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64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" y="53342"/>
            <a:ext cx="294035" cy="279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FCA5D-7582-4888-A3C8-0A04D8A6FF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438" y="1563638"/>
            <a:ext cx="3671570" cy="17627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8EEB98-D432-4B0A-A24A-9C7847A5D131}"/>
              </a:ext>
            </a:extLst>
          </p:cNvPr>
          <p:cNvSpPr/>
          <p:nvPr/>
        </p:nvSpPr>
        <p:spPr>
          <a:xfrm>
            <a:off x="636277" y="3946105"/>
            <a:ext cx="7871445" cy="37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kern="1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데이트팝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” Contents</a:t>
            </a:r>
            <a:r>
              <a:rPr lang="ko-KR" altLang="en-US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중</a:t>
            </a:r>
            <a:r>
              <a:rPr lang="ko-KR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각 카테고리별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개씩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en-US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각 행정구별 영화관 데이터</a:t>
            </a:r>
            <a:endParaRPr lang="ko-KR" altLang="ko-KR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2BADF-B86C-4C2F-B978-B9A4F367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87" y="987574"/>
            <a:ext cx="1446610" cy="2571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E120C7-8F7B-48CF-B70D-A929446E3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987574"/>
            <a:ext cx="1446609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AEFFB-9204-462E-95F5-0237E248B009}"/>
              </a:ext>
            </a:extLst>
          </p:cNvPr>
          <p:cNvSpPr txBox="1"/>
          <p:nvPr/>
        </p:nvSpPr>
        <p:spPr>
          <a:xfrm>
            <a:off x="367414" y="24366"/>
            <a:ext cx="261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Description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(Limits)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65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591164" cy="369332"/>
            <a:chOff x="3923928" y="1310956"/>
            <a:chExt cx="220802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4736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Next Week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580559-A19F-40FC-A158-FAAF48A3E8A0}"/>
              </a:ext>
            </a:extLst>
          </p:cNvPr>
          <p:cNvGrpSpPr/>
          <p:nvPr/>
        </p:nvGrpSpPr>
        <p:grpSpPr>
          <a:xfrm>
            <a:off x="3098655" y="1779662"/>
            <a:ext cx="2946690" cy="1938992"/>
            <a:chOff x="2633421" y="1779662"/>
            <a:chExt cx="2946690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C1054-89AA-4982-A396-88E444403790}"/>
                </a:ext>
              </a:extLst>
            </p:cNvPr>
            <p:cNvSpPr txBox="1"/>
            <p:nvPr/>
          </p:nvSpPr>
          <p:spPr>
            <a:xfrm>
              <a:off x="2915816" y="1779662"/>
              <a:ext cx="26642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Make Test Case</a:t>
              </a:r>
            </a:p>
            <a:p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Testing</a:t>
              </a:r>
            </a:p>
            <a:p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Maintenance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247D04-FC91-460C-9B2B-28136035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1923678"/>
              <a:ext cx="294035" cy="27931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C87D3-D678-4A42-BD29-3F70D1BB7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2590904"/>
              <a:ext cx="294035" cy="279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2F222E-24A8-4CD0-9635-DBAB7AE7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3297788"/>
              <a:ext cx="294035" cy="27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668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879465" cy="369332"/>
            <a:chOff x="3923928" y="1310956"/>
            <a:chExt cx="399576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3510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(Limits)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108785" y="1031558"/>
            <a:ext cx="6984776" cy="6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데이트 시간에서 평균적으로 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12:00~14:00(PM)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를 점심 식사 시간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 18:00~20:00(PM)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은 저녁 식사 시간이라 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8D9741-28BA-47C1-ABDC-9BA92323F050}"/>
              </a:ext>
            </a:extLst>
          </p:cNvPr>
          <p:cNvSpPr/>
          <p:nvPr/>
        </p:nvSpPr>
        <p:spPr>
          <a:xfrm>
            <a:off x="2105795" y="1967662"/>
            <a:ext cx="6462464" cy="873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이 어플리케이션은 데이트를 하는 커플들을 대상으로 하고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특히 주 타겟층은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20-30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대로 한정 지을 것이므로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서울시 인구 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Data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중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20-30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대의 인구 데이터만을 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094362" y="3269169"/>
            <a:ext cx="6462464" cy="6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정보 제공의 시간과 데이터베이스의 양을 절약하기 위해 두 장소간 거리를 </a:t>
            </a:r>
            <a:r>
              <a:rPr lang="en-US" altLang="ko-KR" sz="1600" kern="1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x,y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좌표로 계산하여 어림잡은 </a:t>
            </a:r>
            <a:r>
              <a:rPr lang="ko-KR" altLang="ko-KR" sz="1600" kern="1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직선거리의 시간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을 제공 할 예정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971600" y="2125855"/>
            <a:ext cx="108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94381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" y="53342"/>
            <a:ext cx="294035" cy="279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288E3-F3F8-4239-ADEE-97287CB73BE0}"/>
              </a:ext>
            </a:extLst>
          </p:cNvPr>
          <p:cNvSpPr/>
          <p:nvPr/>
        </p:nvSpPr>
        <p:spPr>
          <a:xfrm>
            <a:off x="3707904" y="1419622"/>
            <a:ext cx="5256584" cy="77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Software Tool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Android Studio – API 21 : Android5.0(</a:t>
            </a:r>
            <a:r>
              <a:rPr lang="en-US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Lolipop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335E2A-97C7-42B8-9859-492CA370E677}"/>
              </a:ext>
            </a:extLst>
          </p:cNvPr>
          <p:cNvGrpSpPr/>
          <p:nvPr/>
        </p:nvGrpSpPr>
        <p:grpSpPr>
          <a:xfrm>
            <a:off x="1187624" y="1059582"/>
            <a:ext cx="1836894" cy="3156291"/>
            <a:chOff x="1063926" y="1347614"/>
            <a:chExt cx="1836894" cy="31562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436413-BBCC-4760-88CF-D83D46A362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63926" y="1347614"/>
              <a:ext cx="1836894" cy="7241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83613B-DCCB-4773-87CB-E0B29882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2355726"/>
              <a:ext cx="1494220" cy="214817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B294D7-6B0D-4104-9209-6A9CCA812A71}"/>
              </a:ext>
            </a:extLst>
          </p:cNvPr>
          <p:cNvSpPr/>
          <p:nvPr/>
        </p:nvSpPr>
        <p:spPr>
          <a:xfrm>
            <a:off x="3707904" y="2715766"/>
            <a:ext cx="3816424" cy="117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Device Environment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기기 명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Galaxy Note Fan Edition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안드로이드 버전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8.0.0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A890-19E8-4D6D-9B7D-F71A0C085E63}"/>
              </a:ext>
            </a:extLst>
          </p:cNvPr>
          <p:cNvSpPr txBox="1"/>
          <p:nvPr/>
        </p:nvSpPr>
        <p:spPr>
          <a:xfrm>
            <a:off x="367414" y="24366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05750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50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187306" cy="369332"/>
            <a:chOff x="3923928" y="1310956"/>
            <a:chExt cx="44229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06229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Setting</a:t>
              </a:r>
            </a:p>
          </p:txBody>
        </p:sp>
      </p:grpSp>
      <p:pic>
        <p:nvPicPr>
          <p:cNvPr id="1026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B3ADC8A5-21F1-4581-AB7F-067743B4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77950"/>
            <a:ext cx="3764231" cy="15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FE92AB-57A3-4206-A891-3F8A8DECCF68}"/>
              </a:ext>
            </a:extLst>
          </p:cNvPr>
          <p:cNvGrpSpPr/>
          <p:nvPr/>
        </p:nvGrpSpPr>
        <p:grpSpPr>
          <a:xfrm>
            <a:off x="5652120" y="1995686"/>
            <a:ext cx="2304256" cy="1774621"/>
            <a:chOff x="5868144" y="2499742"/>
            <a:chExt cx="2304256" cy="17746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9EDEB5-3D0E-4F55-A2DC-C9B35B5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2499742"/>
              <a:ext cx="2304256" cy="1774621"/>
            </a:xfrm>
            <a:prstGeom prst="rect">
              <a:avLst/>
            </a:prstGeom>
          </p:spPr>
        </p:pic>
        <p:pic>
          <p:nvPicPr>
            <p:cNvPr id="1028" name="Picture 4" descr="ìì¸ ì´ë¦°ë°ì´í°ì ëí ì´ë¯¸ì§ ê²ìê²°ê³¼">
              <a:extLst>
                <a:ext uri="{FF2B5EF4-FFF2-40B4-BE49-F238E27FC236}">
                  <a16:creationId xmlns:a16="http://schemas.microsoft.com/office/drawing/2014/main" id="{840BD198-E540-4D84-ABC9-7FDCC2389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2006"/>
              <a:ext cx="639763" cy="49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570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1873</Words>
  <Application>Microsoft Office PowerPoint</Application>
  <PresentationFormat>화면 슬라이드 쇼(16:9)</PresentationFormat>
  <Paragraphs>836</Paragraphs>
  <Slides>51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나눔스퀘어</vt:lpstr>
      <vt:lpstr>굴림체</vt:lpstr>
      <vt:lpstr>나눔바른고딕 Light</vt:lpstr>
      <vt:lpstr>Cambria Math</vt:lpstr>
      <vt:lpstr>Times New Roman</vt:lpstr>
      <vt:lpstr>나눔고딕</vt:lpstr>
      <vt:lpstr>Arial</vt:lpstr>
      <vt:lpstr>나눔스퀘어 ExtraBold</vt:lpstr>
      <vt:lpstr>맑은 고딕</vt:lpstr>
      <vt:lpstr>돋움</vt:lpstr>
      <vt:lpstr>나눔스퀘어라운드 Light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 도경</cp:lastModifiedBy>
  <cp:revision>126</cp:revision>
  <dcterms:created xsi:type="dcterms:W3CDTF">2017-03-31T13:09:47Z</dcterms:created>
  <dcterms:modified xsi:type="dcterms:W3CDTF">2018-10-09T17:37:15Z</dcterms:modified>
</cp:coreProperties>
</file>